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67" r:id="rId5"/>
    <p:sldId id="268" r:id="rId6"/>
    <p:sldId id="269" r:id="rId7"/>
    <p:sldId id="262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78" r:id="rId18"/>
    <p:sldId id="260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74" autoAdjust="0"/>
  </p:normalViewPr>
  <p:slideViewPr>
    <p:cSldViewPr>
      <p:cViewPr varScale="1">
        <p:scale>
          <a:sx n="46" d="100"/>
          <a:sy n="46" d="100"/>
        </p:scale>
        <p:origin x="60" y="6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9/30/2014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9/30/2014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9/30/2014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9/30/2014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9/30/2014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9/30/2014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9/30/2014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9/30/2014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9/30/2014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9/30/2014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9/30/2014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9/30/2014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9/30/2014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purduecal.edu/Vockell/EdPsyBook/Edpsy2/edpsy2_direct.htm" TargetMode="External"/><Relationship Id="rId2" Type="http://schemas.openxmlformats.org/officeDocument/2006/relationships/hyperlink" Target="http://www.d.umn.edu/~hrallis/courses/3204fa04/planning/instr_strats.htm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esolonline.tki.org.nz/ESOL-Online/Teacher-needs/Pedagogy/ESOL-teaching-strategies/Reading/Structured-overview" TargetMode="External"/><Relationship Id="rId4" Type="http://schemas.openxmlformats.org/officeDocument/2006/relationships/hyperlink" Target="http://www.education.com/reference/article/direct-instructio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Direct Instruction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Mallory, Tash, Alicia, Sarah &amp; Kristen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Instruction: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Teacher:</a:t>
            </a:r>
          </a:p>
          <a:p>
            <a:pPr marL="0" indent="0">
              <a:buNone/>
            </a:pPr>
            <a:r>
              <a:rPr lang="en-US" dirty="0"/>
              <a:t>States a reason or a need for learning the skill(s) or concept(s)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Student:</a:t>
            </a:r>
          </a:p>
          <a:p>
            <a:pPr marL="0" indent="0">
              <a:buNone/>
            </a:pPr>
            <a:r>
              <a:rPr lang="en-US" dirty="0"/>
              <a:t>See how the lesson is related to the real </a:t>
            </a:r>
            <a:r>
              <a:rPr lang="en-US" dirty="0" smtClean="0"/>
              <a:t>world</a:t>
            </a:r>
          </a:p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elate </a:t>
            </a:r>
            <a:r>
              <a:rPr lang="en-US" dirty="0"/>
              <a:t>the lesson to their own </a:t>
            </a:r>
            <a:r>
              <a:rPr lang="en-US" dirty="0" smtClean="0"/>
              <a:t>interests</a:t>
            </a:r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iscuss </a:t>
            </a:r>
            <a:r>
              <a:rPr lang="en-US" dirty="0"/>
              <a:t>how the </a:t>
            </a:r>
            <a:r>
              <a:rPr lang="en-US" dirty="0" smtClean="0"/>
              <a:t>skill or </a:t>
            </a:r>
            <a:r>
              <a:rPr lang="en-US" dirty="0"/>
              <a:t>concept can be applied to </a:t>
            </a:r>
            <a:r>
              <a:rPr lang="en-US" dirty="0" smtClean="0"/>
              <a:t>other subject </a:t>
            </a:r>
            <a:r>
              <a:rPr lang="en-US" dirty="0"/>
              <a:t>areas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5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Instruction: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Teacher:</a:t>
            </a:r>
          </a:p>
          <a:p>
            <a:pPr marL="0" indent="0">
              <a:buNone/>
            </a:pPr>
            <a:r>
              <a:rPr lang="en-US" dirty="0"/>
              <a:t>Develops or explains the concepts and skills to be learned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Student:</a:t>
            </a:r>
          </a:p>
          <a:p>
            <a:pPr marL="0" indent="0">
              <a:buNone/>
            </a:pP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manipulative </a:t>
            </a:r>
            <a:r>
              <a:rPr lang="en-US" dirty="0" smtClean="0"/>
              <a:t>materials</a:t>
            </a:r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/>
              <a:t>class </a:t>
            </a:r>
            <a:r>
              <a:rPr lang="en-US" dirty="0" smtClean="0"/>
              <a:t>discussions</a:t>
            </a:r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atch videos</a:t>
            </a:r>
          </a:p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ead </a:t>
            </a:r>
            <a:r>
              <a:rPr lang="en-US" dirty="0"/>
              <a:t>explanations in </a:t>
            </a:r>
            <a:r>
              <a:rPr lang="en-US" dirty="0" smtClean="0"/>
              <a:t>textbooks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3" y="3581400"/>
            <a:ext cx="411479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2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Instruction: Guided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Teacher:</a:t>
            </a:r>
          </a:p>
          <a:p>
            <a:pPr marL="0" indent="0">
              <a:buNone/>
            </a:pPr>
            <a:r>
              <a:rPr lang="en-US" dirty="0"/>
              <a:t>Closely supervises the students as they begin to </a:t>
            </a:r>
            <a:r>
              <a:rPr lang="en-US" dirty="0" smtClean="0"/>
              <a:t>progress by </a:t>
            </a:r>
            <a:r>
              <a:rPr lang="en-US" dirty="0"/>
              <a:t>completing one or two short tasks at a time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Student</a:t>
            </a:r>
          </a:p>
          <a:p>
            <a:pPr marL="0" indent="0">
              <a:buNone/>
            </a:pPr>
            <a:r>
              <a:rPr lang="en-US" dirty="0" smtClean="0"/>
              <a:t>Complete Math problems</a:t>
            </a:r>
          </a:p>
          <a:p>
            <a:pPr marL="0" indent="0">
              <a:buNone/>
            </a:pPr>
            <a:r>
              <a:rPr lang="en-US" dirty="0" smtClean="0"/>
              <a:t>Complete handwriting</a:t>
            </a:r>
          </a:p>
          <a:p>
            <a:pPr marL="0" indent="0">
              <a:buNone/>
            </a:pPr>
            <a:r>
              <a:rPr lang="en-US" dirty="0" smtClean="0"/>
              <a:t>Read a paragraph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442" y="4038600"/>
            <a:ext cx="4363140" cy="233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6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Instruction: Independent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Teacher:</a:t>
            </a:r>
          </a:p>
          <a:p>
            <a:pPr marL="0" indent="0">
              <a:buNone/>
            </a:pPr>
            <a:r>
              <a:rPr lang="en-US" dirty="0"/>
              <a:t>Allows students to work with little or no teacher interaction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Student:</a:t>
            </a:r>
          </a:p>
          <a:p>
            <a:pPr marL="0" indent="0">
              <a:buNone/>
            </a:pPr>
            <a:r>
              <a:rPr lang="en-US" dirty="0"/>
              <a:t>Complete seatwork </a:t>
            </a:r>
            <a:r>
              <a:rPr lang="en-US" dirty="0" smtClean="0"/>
              <a:t>assignments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omplete </a:t>
            </a:r>
            <a:r>
              <a:rPr lang="en-US" dirty="0"/>
              <a:t>homework </a:t>
            </a:r>
            <a:r>
              <a:rPr lang="en-US" dirty="0" smtClean="0"/>
              <a:t>assignments</a:t>
            </a:r>
          </a:p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lay </a:t>
            </a:r>
            <a:r>
              <a:rPr lang="en-US" dirty="0"/>
              <a:t>games related to specific skills or concepts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4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Instruction: Mastery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Teacher:</a:t>
            </a:r>
          </a:p>
          <a:p>
            <a:pPr marL="0" indent="0">
              <a:buNone/>
            </a:pPr>
            <a:r>
              <a:rPr lang="en-US" dirty="0" smtClean="0"/>
              <a:t>Check students’ work</a:t>
            </a:r>
          </a:p>
          <a:p>
            <a:pPr marL="0" indent="0">
              <a:buNone/>
            </a:pPr>
            <a:r>
              <a:rPr lang="en-US" dirty="0" smtClean="0"/>
              <a:t>Continuously check for excellence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Student:</a:t>
            </a:r>
          </a:p>
          <a:p>
            <a:pPr marL="0" indent="0">
              <a:buNone/>
            </a:pPr>
            <a:r>
              <a:rPr lang="en-US" dirty="0" smtClean="0"/>
              <a:t>Successfully demonstrate their skills and knowledge they acquired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077" t="-311" r="1282" b="311"/>
          <a:stretch/>
        </p:blipFill>
        <p:spPr>
          <a:xfrm>
            <a:off x="3732212" y="3810000"/>
            <a:ext cx="4038600" cy="275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8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Criticism of direct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If used ineffectively students won’t be engaged</a:t>
            </a:r>
          </a:p>
          <a:p>
            <a:r>
              <a:rPr lang="en-US" sz="3200" dirty="0" smtClean="0"/>
              <a:t>Teacher in front of the classroom</a:t>
            </a:r>
          </a:p>
          <a:p>
            <a:r>
              <a:rPr lang="en-US" sz="3200" dirty="0" smtClean="0"/>
              <a:t>Not all students benefit from direct instruction</a:t>
            </a:r>
          </a:p>
          <a:p>
            <a:r>
              <a:rPr lang="en-US" sz="3200" dirty="0" smtClean="0"/>
              <a:t>Doesn’t work well for all subject matter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025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it’s your turn……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4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7848599" cy="2971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hlinkClick r:id="rId2"/>
              </a:rPr>
              <a:t>http://www.d.umn.edu/~</a:t>
            </a:r>
            <a:r>
              <a:rPr lang="en-US" b="1" dirty="0" smtClean="0">
                <a:hlinkClick r:id="rId2"/>
              </a:rPr>
              <a:t>hrallis/courses/3204fa04/planning/instr_strats.htm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>
                <a:hlinkClick r:id="rId3"/>
              </a:rPr>
              <a:t>http://</a:t>
            </a:r>
            <a:r>
              <a:rPr lang="en-US" b="1" dirty="0" smtClean="0">
                <a:hlinkClick r:id="rId3"/>
              </a:rPr>
              <a:t>education.purduecal.edu/Vockell/EdPsyBook/Edpsy2/edpsy2_direct.htm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>
                <a:hlinkClick r:id="rId4"/>
              </a:rPr>
              <a:t>http://www.education.com/reference/article/direct-instruction</a:t>
            </a:r>
            <a:r>
              <a:rPr lang="en-US" b="1" dirty="0" smtClean="0">
                <a:hlinkClick r:id="rId4"/>
              </a:rPr>
              <a:t>/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>
                <a:hlinkClick r:id="rId5"/>
              </a:rPr>
              <a:t>http://</a:t>
            </a:r>
            <a:r>
              <a:rPr lang="en-US" b="1" dirty="0" smtClean="0">
                <a:hlinkClick r:id="rId5"/>
              </a:rPr>
              <a:t>esolonline.tki.org.nz/ESOL-Online/Teacher-needs/Pedagogy/ESOL-teaching-strategies/Reading/Structured-overview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/>
              <a:t>http://www.educ.ualberta.ca/staff/olenka.bilash/best%20of%20bilash/inductivedeductive.html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direct instruction?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 method developed to enhance student learning</a:t>
            </a:r>
          </a:p>
          <a:p>
            <a:r>
              <a:rPr lang="en-US" sz="2800" dirty="0" smtClean="0"/>
              <a:t>Teacher directs content, activities &amp; lesson pacing</a:t>
            </a:r>
          </a:p>
          <a:p>
            <a:r>
              <a:rPr lang="en-US" sz="2800" dirty="0" smtClean="0"/>
              <a:t>Takes students through a systematic learning process</a:t>
            </a:r>
          </a:p>
          <a:p>
            <a:r>
              <a:rPr lang="en-US" sz="2800" dirty="0" smtClean="0"/>
              <a:t>Purpose and meaning to each step of the process</a:t>
            </a:r>
          </a:p>
          <a:p>
            <a:r>
              <a:rPr lang="en-US" sz="2800" dirty="0" smtClean="0"/>
              <a:t>Clear expectations are given and steps are demonstrated</a:t>
            </a:r>
            <a:endParaRPr lang="en-US" sz="2800" dirty="0"/>
          </a:p>
          <a:p>
            <a:r>
              <a:rPr lang="en-US" sz="2800" dirty="0" smtClean="0"/>
              <a:t>Meant to make good use of students’ time</a:t>
            </a:r>
          </a:p>
          <a:p>
            <a:r>
              <a:rPr lang="en-US" sz="2800" dirty="0" smtClean="0"/>
              <a:t>Students should be actively focused on the topic</a:t>
            </a: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10591798" cy="1020762"/>
          </a:xfrm>
        </p:spPr>
        <p:txBody>
          <a:bodyPr/>
          <a:lstStyle/>
          <a:p>
            <a:r>
              <a:rPr lang="en-US" dirty="0" smtClean="0"/>
              <a:t>What are the components of direct instruction?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Teacher explains what will be taught before teaching</a:t>
            </a:r>
          </a:p>
          <a:p>
            <a:r>
              <a:rPr lang="en-US" sz="2800" dirty="0" smtClean="0"/>
              <a:t>Clear goals are set and understood by students</a:t>
            </a:r>
          </a:p>
          <a:p>
            <a:r>
              <a:rPr lang="en-US" sz="2800" dirty="0" smtClean="0"/>
              <a:t>Assignments are presented in an organized manner</a:t>
            </a:r>
          </a:p>
          <a:p>
            <a:r>
              <a:rPr lang="en-US" sz="2800" dirty="0" smtClean="0"/>
              <a:t>Subject matter is taught concisely </a:t>
            </a:r>
          </a:p>
          <a:p>
            <a:r>
              <a:rPr lang="en-US" sz="2800" dirty="0" smtClean="0"/>
              <a:t>Monitoring students frequently; questions are answered</a:t>
            </a:r>
          </a:p>
          <a:p>
            <a:r>
              <a:rPr lang="en-US" sz="2800" dirty="0" smtClean="0"/>
              <a:t>Students are given multiple chances to 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different methods/strategies that represent direct instruction?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9143999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Lecture/presentation</a:t>
            </a:r>
          </a:p>
          <a:p>
            <a:r>
              <a:rPr lang="en-US" dirty="0" smtClean="0"/>
              <a:t>Demonstration with deductive strategies &amp; questions</a:t>
            </a:r>
          </a:p>
          <a:p>
            <a:r>
              <a:rPr lang="en-US" dirty="0" smtClean="0"/>
              <a:t>Whole class discussion</a:t>
            </a:r>
          </a:p>
          <a:p>
            <a:r>
              <a:rPr lang="en-US" dirty="0" smtClean="0"/>
              <a:t>Recitation</a:t>
            </a:r>
          </a:p>
          <a:p>
            <a:r>
              <a:rPr lang="en-US" dirty="0" smtClean="0"/>
              <a:t>Drill &amp; practice</a:t>
            </a:r>
          </a:p>
          <a:p>
            <a:r>
              <a:rPr lang="en-US" dirty="0" smtClean="0"/>
              <a:t>Structured overview</a:t>
            </a:r>
          </a:p>
          <a:p>
            <a:r>
              <a:rPr lang="en-US" dirty="0" smtClean="0"/>
              <a:t>Compare &amp; contrast</a:t>
            </a:r>
          </a:p>
          <a:p>
            <a:r>
              <a:rPr lang="en-US" dirty="0" smtClean="0"/>
              <a:t>Explicit teaching</a:t>
            </a:r>
            <a:endParaRPr lang="en-US" dirty="0"/>
          </a:p>
        </p:txBody>
      </p:sp>
      <p:pic>
        <p:nvPicPr>
          <p:cNvPr id="1026" name="Picture 2" descr="http://blogs.iadb.org/education/files/2014/02/Photo-Teac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2" y="3048000"/>
            <a:ext cx="5038725" cy="334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982198" cy="1020762"/>
          </a:xfrm>
        </p:spPr>
        <p:txBody>
          <a:bodyPr/>
          <a:lstStyle/>
          <a:p>
            <a:r>
              <a:rPr lang="en-US" dirty="0" smtClean="0"/>
              <a:t>When is direct instruction typically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9067799" cy="4267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a new subject or idea is being introduced</a:t>
            </a:r>
          </a:p>
          <a:p>
            <a:r>
              <a:rPr lang="en-US" sz="2800" dirty="0" smtClean="0"/>
              <a:t>Basic reading &amp; math skills</a:t>
            </a:r>
            <a:r>
              <a:rPr lang="en-US" sz="2800" dirty="0"/>
              <a:t> </a:t>
            </a:r>
            <a:r>
              <a:rPr lang="en-US" sz="2800" dirty="0" smtClean="0"/>
              <a:t>that are fundamental to more complex activities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-Example: prerequisite skills for long-division</a:t>
            </a:r>
          </a:p>
        </p:txBody>
      </p:sp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2412" y="533400"/>
            <a:ext cx="9982198" cy="1020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2412" y="708819"/>
            <a:ext cx="9143998" cy="1020762"/>
          </a:xfrm>
        </p:spPr>
        <p:txBody>
          <a:bodyPr/>
          <a:lstStyle/>
          <a:p>
            <a:r>
              <a:rPr lang="en-US" dirty="0"/>
              <a:t>History of direct instruction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2414" y="1905000"/>
            <a:ext cx="6248398" cy="4267200"/>
          </a:xfrm>
        </p:spPr>
        <p:txBody>
          <a:bodyPr/>
          <a:lstStyle/>
          <a:p>
            <a:r>
              <a:rPr lang="en-US" dirty="0" smtClean="0"/>
              <a:t>Oldest Form of teaching</a:t>
            </a:r>
          </a:p>
          <a:p>
            <a:r>
              <a:rPr lang="en-US" dirty="0" smtClean="0"/>
              <a:t>Was not formally introduced until 1960s at University </a:t>
            </a:r>
            <a:r>
              <a:rPr lang="en-US" dirty="0"/>
              <a:t>of Illinois </a:t>
            </a:r>
            <a:r>
              <a:rPr lang="en-US" dirty="0" smtClean="0"/>
              <a:t>by Siegfried </a:t>
            </a:r>
            <a:r>
              <a:rPr lang="en-US" dirty="0"/>
              <a:t>Engelmann </a:t>
            </a:r>
            <a:endParaRPr lang="en-US" dirty="0" smtClean="0"/>
          </a:p>
          <a:p>
            <a:r>
              <a:rPr lang="en-US" dirty="0" smtClean="0"/>
              <a:t> Was tested on a group of at-risk preschoolers</a:t>
            </a:r>
          </a:p>
          <a:p>
            <a:r>
              <a:rPr lang="en-US" dirty="0" smtClean="0"/>
              <a:t>IQs went up average of 24 points</a:t>
            </a:r>
          </a:p>
          <a:p>
            <a:r>
              <a:rPr lang="en-US" dirty="0" smtClean="0"/>
              <a:t>Theory is </a:t>
            </a:r>
            <a:r>
              <a:rPr lang="en-US" dirty="0"/>
              <a:t>that </a:t>
            </a:r>
            <a:r>
              <a:rPr lang="en-US" dirty="0" smtClean="0"/>
              <a:t>“if </a:t>
            </a:r>
            <a:r>
              <a:rPr lang="en-US" dirty="0"/>
              <a:t>children are not learning, the fault lies with the instruction, not the children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612" y="2324100"/>
            <a:ext cx="359801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Direct Instruction can work in the modern classroom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Instruction: Review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Teacher: </a:t>
            </a:r>
          </a:p>
          <a:p>
            <a:pPr marL="0" indent="0">
              <a:buNone/>
            </a:pPr>
            <a:r>
              <a:rPr lang="en-US" dirty="0"/>
              <a:t>Provides an opportunity for students to recall &amp;/or examine what they have already learned in preparation for current lesson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Student: </a:t>
            </a:r>
          </a:p>
          <a:p>
            <a:pPr marL="0" indent="0">
              <a:buNone/>
            </a:pPr>
            <a:r>
              <a:rPr lang="en-US" dirty="0"/>
              <a:t>Focus on prerequisite skills and </a:t>
            </a:r>
            <a:r>
              <a:rPr lang="en-US" dirty="0" smtClean="0"/>
              <a:t>concepts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heck homework</a:t>
            </a:r>
          </a:p>
          <a:p>
            <a:pPr marL="0" indent="0">
              <a:buNone/>
            </a:pPr>
            <a:r>
              <a:rPr lang="en-US" dirty="0" smtClean="0"/>
              <a:t> Link </a:t>
            </a:r>
            <a:r>
              <a:rPr lang="en-US" dirty="0"/>
              <a:t>the lesson to previous </a:t>
            </a:r>
            <a:r>
              <a:rPr lang="en-US" dirty="0" smtClean="0"/>
              <a:t>ones</a:t>
            </a:r>
          </a:p>
          <a:p>
            <a:pPr marL="0" indent="0">
              <a:buNone/>
            </a:pPr>
            <a:r>
              <a:rPr lang="en-US" dirty="0" smtClean="0"/>
              <a:t> Review </a:t>
            </a:r>
            <a:r>
              <a:rPr lang="en-US" dirty="0"/>
              <a:t>the previous lesson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2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Instruction: Present the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Teacher:</a:t>
            </a:r>
          </a:p>
          <a:p>
            <a:pPr marL="0" indent="0">
              <a:buNone/>
            </a:pPr>
            <a:r>
              <a:rPr lang="en-US" dirty="0"/>
              <a:t>Presents the specific concept(s) and skill(s) to be learned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Student:</a:t>
            </a:r>
          </a:p>
          <a:p>
            <a:pPr marL="0" indent="0">
              <a:buNone/>
            </a:pPr>
            <a:r>
              <a:rPr lang="en-US" dirty="0" smtClean="0"/>
              <a:t>Hear what </a:t>
            </a:r>
            <a:r>
              <a:rPr lang="en-US" dirty="0"/>
              <a:t>the topic of the lesson </a:t>
            </a:r>
            <a:r>
              <a:rPr lang="en-US" dirty="0" smtClean="0"/>
              <a:t>is</a:t>
            </a:r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ee </a:t>
            </a:r>
            <a:r>
              <a:rPr lang="en-US" dirty="0"/>
              <a:t>what they will be able to do at the end of a lesson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12" y="3608318"/>
            <a:ext cx="4267200" cy="282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9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576</Words>
  <Application>Microsoft Office PowerPoint</Application>
  <PresentationFormat>Custom</PresentationFormat>
  <Paragraphs>103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Consolas</vt:lpstr>
      <vt:lpstr>Corbel</vt:lpstr>
      <vt:lpstr>Chalkboard 16x9</vt:lpstr>
      <vt:lpstr>Direct Instruction</vt:lpstr>
      <vt:lpstr>What is direct instruction?</vt:lpstr>
      <vt:lpstr>What are the components of direct instruction?</vt:lpstr>
      <vt:lpstr>What are different methods/strategies that represent direct instruction?</vt:lpstr>
      <vt:lpstr>When is direct instruction typically used?</vt:lpstr>
      <vt:lpstr>History of direct instruction </vt:lpstr>
      <vt:lpstr>How Direct Instruction can work in the modern classroom</vt:lpstr>
      <vt:lpstr>Direct Instruction: Review</vt:lpstr>
      <vt:lpstr>Direct Instruction: Present the Lesson</vt:lpstr>
      <vt:lpstr>Direct Instruction: Why</vt:lpstr>
      <vt:lpstr>Direct Instruction: Explanation</vt:lpstr>
      <vt:lpstr>Direct Instruction: Guided Practice</vt:lpstr>
      <vt:lpstr>Direct Instruction: Independent Practice</vt:lpstr>
      <vt:lpstr>Direct Instruction: Mastery</vt:lpstr>
      <vt:lpstr>Criticism of direct instruction</vt:lpstr>
      <vt:lpstr>Now it’s your turn……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2014-09-29T16:22:17Z</dcterms:created>
  <dcterms:modified xsi:type="dcterms:W3CDTF">2014-09-30T13:17:19Z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